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  <p:sldMasterId id="2147483720" r:id="rId6"/>
    <p:sldMasterId id="2147483750" r:id="rId7"/>
    <p:sldMasterId id="2147483765" r:id="rId8"/>
    <p:sldMasterId id="2147483810" r:id="rId9"/>
    <p:sldMasterId id="2147483822" r:id="rId10"/>
    <p:sldMasterId id="2147483834" r:id="rId11"/>
  </p:sldMasterIdLst>
  <p:notesMasterIdLst>
    <p:notesMasterId r:id="rId41"/>
  </p:notesMasterIdLst>
  <p:sldIdLst>
    <p:sldId id="277" r:id="rId12"/>
    <p:sldId id="319" r:id="rId13"/>
    <p:sldId id="326" r:id="rId14"/>
    <p:sldId id="327" r:id="rId15"/>
    <p:sldId id="329" r:id="rId16"/>
    <p:sldId id="356" r:id="rId17"/>
    <p:sldId id="331" r:id="rId18"/>
    <p:sldId id="333" r:id="rId19"/>
    <p:sldId id="351" r:id="rId20"/>
    <p:sldId id="332" r:id="rId21"/>
    <p:sldId id="335" r:id="rId22"/>
    <p:sldId id="352" r:id="rId23"/>
    <p:sldId id="339" r:id="rId24"/>
    <p:sldId id="361" r:id="rId25"/>
    <p:sldId id="362" r:id="rId26"/>
    <p:sldId id="354" r:id="rId27"/>
    <p:sldId id="321" r:id="rId28"/>
    <p:sldId id="357" r:id="rId29"/>
    <p:sldId id="355" r:id="rId30"/>
    <p:sldId id="342" r:id="rId31"/>
    <p:sldId id="313" r:id="rId32"/>
    <p:sldId id="363" r:id="rId33"/>
    <p:sldId id="359" r:id="rId34"/>
    <p:sldId id="322" r:id="rId35"/>
    <p:sldId id="323" r:id="rId36"/>
    <p:sldId id="283" r:id="rId37"/>
    <p:sldId id="360" r:id="rId38"/>
    <p:sldId id="344" r:id="rId39"/>
    <p:sldId id="304" r:id="rId40"/>
  </p:sldIdLst>
  <p:sldSz cx="9144000" cy="6858000" type="screen4x3"/>
  <p:notesSz cx="6815138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717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733FA-F4F7-4F35-8CF8-112C095101D3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C8165-E8B4-48D4-A544-35149F152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6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722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57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66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241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104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015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7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409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955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0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003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184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88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050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038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698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881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699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896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49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971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44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826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6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92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047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895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3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388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5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173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496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069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316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58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987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290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581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28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484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63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232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672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241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41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42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4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5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08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44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83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74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35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4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1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4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4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4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45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49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32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72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23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08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0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52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1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7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13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65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85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50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13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22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86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58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59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72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44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64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31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14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61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36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2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53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10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55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93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015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59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79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8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8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6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36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65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422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70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692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526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323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35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67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4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933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15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79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444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90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09-4D6B-4A49-9484-9B6AF8A919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119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62D8-CAB6-4BF4-BA36-9BC961FB25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360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B5D0-DB89-425B-BB83-7DDA5727F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95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1F29-3B79-4BB0-9575-3979F68D5D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8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49B0-DE7F-462F-A9CF-25F8D29E46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10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B0129-0683-4EFA-9AD3-F7D1D9A84B3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539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F945-99ED-41C2-AA05-A12576386D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622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487F5-7F5E-4FD5-A964-A520ADA8C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183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E5A2-B8F9-4379-9ACE-31C95A51FB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254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01CC-E630-4DAC-BEEA-BB61EC21C66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939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1618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618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071B14FC-A8C8-4B75-B906-5B8933F9B4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1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4EDDA-F8BF-46FE-B15C-6B42B36BFE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706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6330-6317-4FB8-B196-EFECBE3FFD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317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776C-32B0-4027-A6ED-90C22F05A0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7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1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6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5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4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000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607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1607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D0CCC0-3E3B-4E7F-9284-73626A0A0A9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9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  <p:bldP spid="16077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6077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0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340768"/>
            <a:ext cx="6480720" cy="2592287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</a:rPr>
              <a:t>«Формирование ключевых  компетенций учащихся на уроках астрономии".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Мастер-класс учителя физики и астрономии ОБГОУ «ТФТЛ»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Найдина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А.А.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ОЦЕНКА РЕШЕНИЯ ТВОРЧЕСКИХ (качественных) ЗАДАЧ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Творческие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задачи, содержащие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пять вопросов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 проеденной теме, предполагают ученику у доски дать правильный ответ на каждый из них. Такие задачи стали неотъемлемой и обязательной частью каждого урока, которая у нас получила название «Пять вопросов» и заменила такую традиционную форму опроса, как устные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ответы у доски.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Правильный ответ на каждый вопрос оценивается одним баллом и фиксируется, как и оригинальные ответы с места.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Общая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оценка при ответе на пять вопросов равна сумме баллов с округлением в пользу  ученика,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у тех детей, которые отвечали с места или грамотно дополняли ответы своего товарища, оценка выставляется только в том случае, если сумма баллов достигнет пяти.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Набранные баллы можно будет использовать в качестве стартового капитала на последующих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уроках или при решении задач у доски (поправка Волошина).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09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>
          <a:xfrm>
            <a:off x="2123728" y="764704"/>
            <a:ext cx="5040039" cy="1143000"/>
          </a:xfrm>
        </p:spPr>
        <p:txBody>
          <a:bodyPr/>
          <a:lstStyle/>
          <a:p>
            <a:pPr eaLnBrk="1" hangingPunct="1"/>
            <a:r>
              <a:rPr lang="ru-RU" sz="4400" dirty="0" smtClean="0"/>
              <a:t>Система задач: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49500"/>
            <a:ext cx="7477125" cy="3887812"/>
          </a:xfrm>
        </p:spPr>
        <p:txBody>
          <a:bodyPr/>
          <a:lstStyle/>
          <a:p>
            <a:pPr lvl="0" algn="just"/>
            <a:r>
              <a:rPr lang="ru-RU" sz="2000" b="1" dirty="0"/>
              <a:t>В звездном скоплении 250 одинаковых звезд, видимая звездная величина каждой из которых 10</a:t>
            </a:r>
            <a:r>
              <a:rPr lang="ru-RU" sz="2000" b="1" baseline="30000" dirty="0"/>
              <a:t>m</a:t>
            </a:r>
            <a:r>
              <a:rPr lang="ru-RU" sz="2000" b="1" dirty="0"/>
              <a:t>. Какова видимая звездная величина скопления?</a:t>
            </a:r>
          </a:p>
          <a:p>
            <a:pPr lvl="0" algn="just"/>
            <a:r>
              <a:rPr lang="ru-RU" sz="2000" b="1" dirty="0"/>
              <a:t>Рассчитайте разность предельных звездных величин, доступных телескопам с диаметрами объективов 20 см и 5 см.</a:t>
            </a:r>
          </a:p>
          <a:p>
            <a:pPr lvl="0" algn="just"/>
            <a:r>
              <a:rPr lang="ru-RU" sz="2000" b="1" dirty="0"/>
              <a:t>В пункте </a:t>
            </a:r>
            <a:r>
              <a:rPr lang="en-US" sz="2000" b="1" dirty="0"/>
              <a:t>A</a:t>
            </a:r>
            <a:r>
              <a:rPr lang="ru-RU" sz="2000" b="1" dirty="0"/>
              <a:t> в зените наблюдается метеор, имеющий блеск 0</a:t>
            </a:r>
            <a:r>
              <a:rPr lang="en-US" sz="2000" b="1" baseline="30000" dirty="0"/>
              <a:t>m</a:t>
            </a:r>
            <a:r>
              <a:rPr lang="ru-RU" sz="2000" b="1" dirty="0"/>
              <a:t>. В пункте </a:t>
            </a:r>
            <a:r>
              <a:rPr lang="en-US" sz="2000" b="1" dirty="0"/>
              <a:t>B</a:t>
            </a:r>
            <a:r>
              <a:rPr lang="ru-RU" sz="2000" b="1" dirty="0"/>
              <a:t> этот же метеор был виден на высоте 30</a:t>
            </a:r>
            <a:r>
              <a:rPr lang="ru-RU" sz="2000" b="1" baseline="30000" dirty="0"/>
              <a:t>0</a:t>
            </a:r>
            <a:r>
              <a:rPr lang="ru-RU" sz="2000" b="1" dirty="0"/>
              <a:t> над горизонтом. Какой блеск был у него в этом пункте? Поглощением света в атмосфере пренебречь (явления происходят на высотах порядка 100 км). </a:t>
            </a:r>
          </a:p>
          <a:p>
            <a:pPr marL="533400" indent="-533400" algn="just" eaLnBrk="1" hangingPunct="1">
              <a:lnSpc>
                <a:spcPct val="80000"/>
              </a:lnSpc>
            </a:pPr>
            <a:endParaRPr lang="ru-RU" sz="2000" b="1" dirty="0" smtClean="0"/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604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25000"/>
              </a:lnSpc>
              <a:spcBef>
                <a:spcPct val="20000"/>
              </a:spcBef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Задачи (8-9 класс):</a:t>
            </a: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61950" indent="-361950" algn="just">
              <a:buFont typeface="+mj-lt"/>
              <a:buAutoNum type="arabicPeriod"/>
              <a:tabLst>
                <a:tab pos="180340" algn="l"/>
              </a:tabLst>
            </a:pPr>
            <a:r>
              <a:rPr lang="ru-RU" b="1" dirty="0"/>
              <a:t>Известно, что максимальное угловое расстояние между Венерой и Солнцем равно 48</a:t>
            </a:r>
            <a:r>
              <a:rPr lang="ru-RU" b="1" baseline="30000" dirty="0"/>
              <a:t>0</a:t>
            </a:r>
            <a:r>
              <a:rPr lang="ru-RU" b="1" dirty="0"/>
              <a:t>. Найдите радиус орбиты Венеры.</a:t>
            </a:r>
          </a:p>
          <a:p>
            <a:pPr marL="361950" indent="-361950" algn="just">
              <a:buFont typeface="+mj-lt"/>
              <a:buAutoNum type="arabicPeriod"/>
            </a:pPr>
            <a:r>
              <a:rPr lang="ru-RU" b="1" dirty="0"/>
              <a:t>Вычислить массу Юпитера, зная, что его спутник Европа совершает оборот вокруг планеты за 3,55 суток, а большая полуось его орбиты 6,71∙10</a:t>
            </a:r>
            <a:r>
              <a:rPr lang="ru-RU" b="1" baseline="30000" dirty="0"/>
              <a:t>5</a:t>
            </a:r>
            <a:r>
              <a:rPr lang="ru-RU" b="1" dirty="0"/>
              <a:t> км.</a:t>
            </a:r>
          </a:p>
          <a:p>
            <a:pPr marL="361950" indent="-361950" algn="just">
              <a:buFont typeface="+mj-lt"/>
              <a:buAutoNum type="arabicPeriod"/>
            </a:pPr>
            <a:r>
              <a:rPr lang="ru-RU" b="1" dirty="0"/>
              <a:t>Параллакс звезды 61 Лебедя равен 0",37. Чему равно расстояние до нее в световых годах?</a:t>
            </a:r>
          </a:p>
          <a:p>
            <a:pPr marL="361950" indent="-361950" algn="just">
              <a:buFont typeface="+mj-lt"/>
              <a:buAutoNum type="arabicPeriod"/>
            </a:pPr>
            <a:r>
              <a:rPr lang="ru-RU" b="1" dirty="0"/>
              <a:t>Определите массу галактики, если на расстоянии 20 </a:t>
            </a:r>
            <a:r>
              <a:rPr lang="ru-RU" b="1" dirty="0" err="1"/>
              <a:t>кпc</a:t>
            </a:r>
            <a:r>
              <a:rPr lang="ru-RU" b="1" dirty="0"/>
              <a:t> от её ядра звезды обращаются со скоростью 350 км/с.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133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ПРИ РЕШЕНИИ ЗАДАЧ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362200"/>
            <a:ext cx="7847657" cy="3947120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000" b="1" dirty="0">
                <a:latin typeface="Times New Roman"/>
                <a:ea typeface="Times New Roman"/>
              </a:rPr>
              <a:t>При решении задач у доски записанное условие </a:t>
            </a:r>
            <a:r>
              <a:rPr lang="ru-RU" sz="2000" b="1" dirty="0" smtClean="0">
                <a:latin typeface="Times New Roman"/>
                <a:ea typeface="Times New Roman"/>
              </a:rPr>
              <a:t>и </a:t>
            </a:r>
            <a:r>
              <a:rPr lang="ru-RU" sz="2000" b="1" dirty="0">
                <a:latin typeface="Times New Roman"/>
                <a:ea typeface="Times New Roman"/>
              </a:rPr>
              <a:t>правильный рисунок к задаче оцениваются удовлетворительной оценкой, пошаговый анализ с выводом конечной формы – хорошей, полученный правильный ответ и его анализ – отличной. Если какой-то из этих этапов ученик не может преодолеть, то он может рассчитывать на «помощь зала». Дополнительный балл при этом начисляется тому ученику, который грамотно и доходчиво объяснил у доски причину возникших затруднений и реально помог классу преодолеет возникшее препятствие. Итоговая оценка за решение задачи у доски будет теперь меньше пяти на количество набранных баллов с мест.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06857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 помощи подвижной карты звёздного неба ты можешь: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207" y="2276872"/>
            <a:ext cx="8014593" cy="4392488"/>
          </a:xfrm>
        </p:spPr>
        <p:txBody>
          <a:bodyPr/>
          <a:lstStyle/>
          <a:p>
            <a:pPr lvl="0" algn="just"/>
            <a:r>
              <a:rPr lang="ru-RU" sz="2400" b="1" dirty="0" smtClean="0"/>
              <a:t>Научиться </a:t>
            </a:r>
            <a:r>
              <a:rPr lang="ru-RU" sz="2400" b="1" dirty="0"/>
              <a:t>находить на небе созвездия и яркие звезды, измерять угол между ними.</a:t>
            </a:r>
          </a:p>
          <a:p>
            <a:pPr lvl="0" algn="just"/>
            <a:r>
              <a:rPr lang="ru-RU" sz="2400" b="1" dirty="0"/>
              <a:t>Определить вид звёздного неба на любую дату и время.</a:t>
            </a:r>
          </a:p>
          <a:p>
            <a:pPr lvl="0" algn="just"/>
            <a:r>
              <a:rPr lang="ru-RU" sz="2400" b="1" dirty="0"/>
              <a:t>Ориентироваться на местности по звёздному небу.</a:t>
            </a:r>
          </a:p>
          <a:p>
            <a:pPr lvl="0" algn="just"/>
            <a:r>
              <a:rPr lang="ru-RU" sz="2400" b="1" dirty="0"/>
              <a:t>Определять экваториальные и горизонтальные координаты звезд.</a:t>
            </a:r>
          </a:p>
          <a:p>
            <a:pPr lvl="0" algn="just"/>
            <a:r>
              <a:rPr lang="ru-RU" sz="2400" b="1" dirty="0"/>
              <a:t>Определить приблизительные моменты восхода, захода и верхней кульминации звезд (Солнца) и созвездий, а также многое другое.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046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Вопросы: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93357"/>
          </a:xfrm>
        </p:spPr>
        <p:txBody>
          <a:bodyPr>
            <a:noAutofit/>
          </a:bodyPr>
          <a:lstStyle/>
          <a:p>
            <a:pPr lvl="0" algn="just"/>
            <a:r>
              <a:rPr lang="ru-RU" sz="2000" b="1" dirty="0"/>
              <a:t>Выберите из списка названия тех звёзд, которые будут видны сегодня в 9 часов вечера в Томске при условии хорошей погоды.</a:t>
            </a:r>
          </a:p>
          <a:p>
            <a:pPr lvl="0" algn="just"/>
            <a:r>
              <a:rPr lang="ru-RU" sz="2000" b="1" dirty="0"/>
              <a:t>Склонение светила +30</a:t>
            </a:r>
            <a:r>
              <a:rPr lang="ru-RU" sz="2000" b="1" baseline="30000" dirty="0"/>
              <a:t>0</a:t>
            </a:r>
            <a:r>
              <a:rPr lang="ru-RU" sz="2000" b="1" dirty="0"/>
              <a:t>, прямое восхождение 7</a:t>
            </a:r>
            <a:r>
              <a:rPr lang="ru-RU" sz="2000" b="1" baseline="30000" dirty="0"/>
              <a:t>h</a:t>
            </a:r>
            <a:r>
              <a:rPr lang="ru-RU" sz="2000" b="1" dirty="0"/>
              <a:t>. В каком созвездии оно находится?</a:t>
            </a:r>
          </a:p>
          <a:p>
            <a:pPr lvl="0" algn="just"/>
            <a:r>
              <a:rPr lang="ru-RU" sz="2000" b="1" dirty="0"/>
              <a:t>Определите по карте экваториальные координаты ярких звезд созвездия Орла.</a:t>
            </a:r>
          </a:p>
          <a:p>
            <a:pPr lvl="0" algn="just"/>
            <a:r>
              <a:rPr lang="ru-RU" sz="2000" b="1" dirty="0"/>
              <a:t>Определите моменты восхода и захода звезды </a:t>
            </a:r>
            <a:r>
              <a:rPr lang="ru-RU" sz="2000" b="1" dirty="0">
                <a:sym typeface="Symbol" panose="05050102010706020507" pitchFamily="18" charset="2"/>
              </a:rPr>
              <a:t></a:t>
            </a:r>
            <a:r>
              <a:rPr lang="ru-RU" sz="2000" b="1" dirty="0"/>
              <a:t> Большого Пса 22 декабря.</a:t>
            </a:r>
          </a:p>
          <a:p>
            <a:pPr lvl="0" algn="just"/>
            <a:r>
              <a:rPr lang="ru-RU" sz="2000" b="1" dirty="0"/>
              <a:t>Определить дату верхней кульминации звезды Регул в 21 час по местному времени.</a:t>
            </a:r>
          </a:p>
          <a:p>
            <a:pPr lvl="0" algn="just"/>
            <a:r>
              <a:rPr lang="ru-RU" sz="2000" b="1" dirty="0"/>
              <a:t>Прямое восхождение первой звезды равно 5</a:t>
            </a:r>
            <a:r>
              <a:rPr lang="ru-RU" sz="2000" b="1" baseline="30000" dirty="0"/>
              <a:t>h</a:t>
            </a:r>
            <a:r>
              <a:rPr lang="ru-RU" sz="2000" b="1" dirty="0"/>
              <a:t>29</a:t>
            </a:r>
            <a:r>
              <a:rPr lang="ru-RU" sz="2000" b="1" baseline="30000" dirty="0"/>
              <a:t>m</a:t>
            </a:r>
            <a:r>
              <a:rPr lang="ru-RU" sz="2000" b="1" dirty="0"/>
              <a:t>, второй 10</a:t>
            </a:r>
            <a:r>
              <a:rPr lang="ru-RU" sz="2000" b="1" baseline="30000" dirty="0"/>
              <a:t>h</a:t>
            </a:r>
            <a:r>
              <a:rPr lang="ru-RU" sz="2000" b="1" dirty="0"/>
              <a:t>31</a:t>
            </a:r>
            <a:r>
              <a:rPr lang="ru-RU" sz="2000" b="1" baseline="30000" dirty="0"/>
              <a:t>m</a:t>
            </a:r>
            <a:r>
              <a:rPr lang="ru-RU" sz="2000" b="1" dirty="0"/>
              <a:t>. Определите, через какое время кульминирует вторая звезда после первой?</a:t>
            </a:r>
          </a:p>
          <a:p>
            <a:pPr lvl="0" algn="just"/>
            <a:r>
              <a:rPr lang="ru-RU" sz="2000" b="1" dirty="0"/>
              <a:t>Сириус кульминировала в 4 часа по местному времени. Какой сейчас сезон года (с точностью до месяца)?</a:t>
            </a:r>
          </a:p>
          <a:p>
            <a:pPr lvl="0" algn="just"/>
            <a:r>
              <a:rPr lang="ru-RU" sz="2000" b="1" dirty="0"/>
              <a:t>Когда восходит звезда, если месяц назад она восходила в 10 часов вечера?</a:t>
            </a:r>
          </a:p>
          <a:p>
            <a:pPr lvl="0" algn="just"/>
            <a:r>
              <a:rPr lang="ru-RU" sz="2000" b="1" dirty="0"/>
              <a:t>Как определить приблизительное положение Солнца для выбранной даты. </a:t>
            </a:r>
          </a:p>
          <a:p>
            <a:pPr lvl="0" algn="just"/>
            <a:r>
              <a:rPr lang="ru-RU" sz="2000" b="1" dirty="0" smtClean="0"/>
              <a:t>Как </a:t>
            </a:r>
            <a:r>
              <a:rPr lang="ru-RU" sz="2000" b="1" dirty="0"/>
              <a:t>определить время восхода Солнца для выбранной даты? </a:t>
            </a:r>
          </a:p>
          <a:p>
            <a:pPr algn="just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1747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Autofit/>
          </a:bodyPr>
          <a:lstStyle/>
          <a:p>
            <a:pPr marL="228600" marR="97790" lvl="0" indent="-342900">
              <a:spcBef>
                <a:spcPct val="20000"/>
              </a:spcBef>
            </a:pP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Исследования для </a:t>
            </a:r>
            <a:r>
              <a:rPr lang="ru-RU" sz="3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8-9 класса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419" y="1340768"/>
            <a:ext cx="8229600" cy="5040560"/>
          </a:xfrm>
        </p:spPr>
        <p:txBody>
          <a:bodyPr>
            <a:normAutofit fontScale="55000" lnSpcReduction="20000"/>
          </a:bodyPr>
          <a:lstStyle/>
          <a:p>
            <a:pPr marL="342900" lvl="1" indent="-342900" algn="just">
              <a:buFont typeface="+mj-lt"/>
              <a:buAutoNum type="arabicPeriod"/>
            </a:pPr>
            <a:r>
              <a:rPr lang="ru-R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определите широту места наблюдения.</a:t>
            </a:r>
          </a:p>
          <a:p>
            <a:pPr marL="342900" lvl="1" indent="-342900" algn="just">
              <a:buFont typeface="+mj-lt"/>
              <a:buAutoNum type="arabicPeriod"/>
            </a:pPr>
            <a:r>
              <a:rPr lang="ru-R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план измерения угловой скорости вращения Земли вокруг собственной оси по</a:t>
            </a:r>
            <a:r>
              <a:rPr lang="ru-RU" sz="4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наблюдениям за суточным движением звездного неба</a:t>
            </a:r>
            <a:r>
              <a:rPr lang="ru-RU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1" indent="-342900" algn="just">
              <a:buFont typeface="+mj-lt"/>
              <a:buAutoNum type="arabicPeriod"/>
            </a:pPr>
            <a:r>
              <a:rPr lang="ru-RU" sz="46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Составить список созвездий, незаходящих в Томске.</a:t>
            </a:r>
            <a:endParaRPr lang="ru-RU" sz="4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buFont typeface="+mj-lt"/>
              <a:buAutoNum type="arabicPeriod"/>
              <a:tabLst>
                <a:tab pos="180340" algn="l"/>
              </a:tabLst>
            </a:pPr>
            <a:r>
              <a:rPr lang="ru-RU" sz="46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Какое из созвездий Зодиака Солнце проходит за самое короткое время? </a:t>
            </a:r>
            <a:endParaRPr lang="ru-RU" sz="4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buFont typeface="+mj-lt"/>
              <a:buAutoNum type="arabicPeriod"/>
              <a:tabLst>
                <a:tab pos="180340" algn="l"/>
              </a:tabLst>
            </a:pPr>
            <a:r>
              <a:rPr lang="ru-RU" sz="4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Определите </a:t>
            </a:r>
            <a:r>
              <a:rPr lang="ru-RU" sz="4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момент истинного полдня в Новокузнецке по часам, идущим по декретному </a:t>
            </a:r>
            <a:r>
              <a:rPr lang="ru-RU" sz="4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времени.</a:t>
            </a:r>
          </a:p>
          <a:p>
            <a:pPr marL="342900" lvl="1" indent="-342900" algn="just">
              <a:buFont typeface="+mj-lt"/>
              <a:buAutoNum type="arabicPeriod"/>
              <a:tabLst>
                <a:tab pos="180340" algn="l"/>
              </a:tabLst>
            </a:pPr>
            <a:r>
              <a:rPr lang="ru-RU" sz="4400" b="1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Подходящее </a:t>
            </a:r>
            <a:r>
              <a:rPr lang="ru-RU" sz="4400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 место для космической колонии Титан, спутник Сатурна?</a:t>
            </a:r>
            <a:endParaRPr lang="ru-RU" sz="4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7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ОЦЕНКА ПРИ ВЫПОЛНЕНИИ НАБЛЮДЕНИЙ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R="3810" indent="0" algn="just">
              <a:spcAft>
                <a:spcPts val="0"/>
              </a:spcAft>
              <a:buNone/>
              <a:tabLst>
                <a:tab pos="-9906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Инструкции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для проведения наблюдений 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также претерпели изменения. Прежде всего,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каждое наблюдение спланировано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таким образом, чтобы четко прослеживались три этапа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его проведения: сбор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данных и их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обработка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(3)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, выполнение рисунка или фотография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(4)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,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применение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данного метода для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наблюдения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других свойств объекта (происходящего с ним процесса) или данного свойства другим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методом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(5). </a:t>
            </a:r>
            <a:endParaRPr lang="ru-RU" b="1" dirty="0">
              <a:latin typeface="Courier New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5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03"/>
            <a:ext cx="8229600" cy="850106"/>
          </a:xfrm>
        </p:spPr>
        <p:txBody>
          <a:bodyPr>
            <a:normAutofit/>
          </a:bodyPr>
          <a:lstStyle/>
          <a:p>
            <a:pPr marL="499110" indent="-342900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ИТОГОВАЯ КОНТРОЛЬНАЯ РАБОТА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000" b="1" i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Вариант_6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352" y="1124744"/>
            <a:ext cx="8579296" cy="5073427"/>
          </a:xfrm>
        </p:spPr>
        <p:txBody>
          <a:bodyPr>
            <a:normAutofit fontScale="62500" lnSpcReduction="20000"/>
          </a:bodyPr>
          <a:lstStyle/>
          <a:p>
            <a:pPr lvl="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день проводились наблюдения, если известно, что полуденная высота Солнца на географической широте 49º оказалась равной 17º30´</a:t>
            </a:r>
            <a:r>
              <a:rPr lang="he-I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Арктур является одной из первых звезд, у которой было обнаружено собственное движение в 1718 году. Какое расстояние с тех пор прошел Арктур, если лучевая скорость звезды равна 5 км/с, годичный параллакс 0ʹʹ,1, собственное движение 2ʹʹ/год?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Соединения некоторого астероида с Солнцем происходят с периодом в полгода. Каково среднее расстояние этого астероида от Солнца?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Видимая звездная величина цефеиды в созвездии Геркулеса 15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,1, а ее абсолютная звездная величина - 9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,9. Определите расстояние до этой цефеиды.</a:t>
            </a:r>
          </a:p>
          <a:p>
            <a:pPr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Земле, если Солнце превратится в белый карлик с массой, равной 0,6 массы Солнца?  </a:t>
            </a:r>
          </a:p>
          <a:p>
            <a:pPr marL="0" lvl="0" indent="0" algn="just">
              <a:buNone/>
            </a:pPr>
            <a:r>
              <a:rPr lang="ru-RU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Некая </a:t>
            </a:r>
            <a:r>
              <a:rPr lang="ru-RU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галактика с</a:t>
            </a:r>
            <a:r>
              <a:rPr lang="ru-RU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остоит из 100 миллиардов звёзд, похожих на Солнце. Орбитальный период самой удалённой от центра галактики звезды составляет 500 млн лет; радиус галактики – 100 тыс. св. лет. Оцените массовую долю тёмной материи в этой галактике.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363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Оценка при выполнении контрольной работы.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Решил правильно три задачи – 3, четыре задачи – 4, пять задач – 5. Если ученик еще и дополнительную задачу решил правильно – 6, то в журнал выставляем две пятерки. </a:t>
            </a:r>
          </a:p>
          <a:p>
            <a:pPr marL="361950" indent="0">
              <a:buNone/>
            </a:pPr>
            <a:r>
              <a:rPr lang="ru-RU" b="1" dirty="0" smtClean="0"/>
              <a:t>Две пятерки получили пока только один ученик и одна ученица из 10 класса!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3575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188640"/>
            <a:ext cx="9255126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717675"/>
            <a:ext cx="77851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0" y="5229200"/>
            <a:ext cx="8686800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98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ПАПИНЫ ДОКУМЕНТЫ\Школа !\P109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40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11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3300"/>
                </a:solidFill>
                <a:latin typeface="Bookman Old Style" pitchFamily="18" charset="0"/>
              </a:rPr>
              <a:t>Законы астрономического </a:t>
            </a:r>
            <a:r>
              <a:rPr lang="ru-RU" b="1" dirty="0" smtClean="0">
                <a:solidFill>
                  <a:srgbClr val="CC3300"/>
                </a:solidFill>
                <a:latin typeface="Bookman Old Style" pitchFamily="18" charset="0"/>
              </a:rPr>
              <a:t>сообщества</a:t>
            </a:r>
            <a:endParaRPr lang="ru-RU" b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7544" y="1682205"/>
            <a:ext cx="784887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Хочешь – слушай, хочешь – уходи;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Вожак всегда прав;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Если вожак неправ, смотри пункт 1;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Орел не ловит мух;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Льва узнают по его когтям;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Волк молчит, щенок скулит;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 пять, надо пахать;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Чем дальше в лес, тем больше дров – впереди Нобелевская премия;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Девчонки на уроке астрономии самые красивые и умные, пацаны – умные и красивые;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Списывание – удел щенков;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 тем, что не для дела, расставайся смело;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Сила общества в разуме и бицепсах каждого организма;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Сначала стае – потом себе;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Принимай биологическую пищу в столовой;</a:t>
            </a:r>
          </a:p>
          <a:p>
            <a:pPr marL="609600" marR="0" lvl="0" indent="-6096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99"/>
              </a:buClr>
              <a:buSzPct val="75000"/>
              <a:buFontTx/>
              <a:buAutoNum type="arabicPeriod"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Осторожно – убьёт!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458" y="1682205"/>
            <a:ext cx="30416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676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2000"/>
            <a:ext cx="7704856" cy="114300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Синельников Никита (в центре) - призер (серебро) XXIV Международной астрономической олимпиады (</a:t>
            </a:r>
            <a:r>
              <a:rPr lang="ru-RU" sz="2000" dirty="0" err="1">
                <a:solidFill>
                  <a:schemeClr val="tx1"/>
                </a:solidFill>
              </a:rPr>
              <a:t>Пьятра-Нямц</a:t>
            </a:r>
            <a:r>
              <a:rPr lang="ru-RU" sz="2000" dirty="0">
                <a:solidFill>
                  <a:schemeClr val="tx1"/>
                </a:solidFill>
              </a:rPr>
              <a:t>, Румыния).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48880"/>
            <a:ext cx="5904656" cy="3881611"/>
          </a:xfrm>
        </p:spPr>
      </p:pic>
    </p:spTree>
    <p:extLst>
      <p:ext uri="{BB962C8B-B14F-4D97-AF65-F5344CB8AC3E}">
        <p14:creationId xmlns:p14="http://schemas.microsoft.com/office/powerpoint/2010/main" val="229999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6986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08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254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51520" y="1017716"/>
            <a:ext cx="734481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Правила философских умозаключений</a:t>
            </a:r>
          </a:p>
          <a:p>
            <a:pPr marL="342900" indent="-342900"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(сформулированные И. Ньютоном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):</a:t>
            </a:r>
          </a:p>
          <a:p>
            <a:pPr marL="342900" indent="-342900" algn="ctr"/>
            <a:endParaRPr lang="ru-RU" sz="2800" dirty="0"/>
          </a:p>
          <a:p>
            <a:pPr marL="342900" indent="-342900">
              <a:buFontTx/>
              <a:buAutoNum type="arabicPeriod"/>
            </a:pPr>
            <a:r>
              <a:rPr lang="ru-RU" sz="2800" b="1" dirty="0">
                <a:solidFill>
                  <a:srgbClr val="7030A0"/>
                </a:solidFill>
              </a:rPr>
              <a:t>Не принимать иных причин явлений, кроме тех, которые достаточны для объяснения.</a:t>
            </a:r>
            <a:endParaRPr lang="ru-RU" sz="2800" dirty="0">
              <a:solidFill>
                <a:srgbClr val="7030A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sz="2800" b="1" dirty="0">
                <a:solidFill>
                  <a:srgbClr val="7030A0"/>
                </a:solidFill>
              </a:rPr>
              <a:t>Аналогичные явления относить к одной и той же причине.</a:t>
            </a:r>
            <a:endParaRPr lang="ru-RU" sz="2800" dirty="0">
              <a:solidFill>
                <a:srgbClr val="7030A0"/>
              </a:solidFill>
            </a:endParaRPr>
          </a:p>
          <a:p>
            <a:pPr marL="342900" indent="-342900" algn="just">
              <a:buFontTx/>
              <a:buAutoNum type="arabicPeriod"/>
            </a:pPr>
            <a:r>
              <a:rPr lang="ru-RU" sz="2800" b="1" dirty="0">
                <a:solidFill>
                  <a:srgbClr val="7030A0"/>
                </a:solidFill>
              </a:rPr>
              <a:t>Считать свойством тел такие свойства, которые присущи всем телам, над которыми мы </a:t>
            </a:r>
            <a:r>
              <a:rPr lang="ru-RU" sz="2800" b="1" dirty="0" smtClean="0">
                <a:solidFill>
                  <a:srgbClr val="7030A0"/>
                </a:solidFill>
              </a:rPr>
              <a:t>можем экспериментировать</a:t>
            </a:r>
            <a:r>
              <a:rPr lang="ru-RU" sz="28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" name="Picture 2" descr="http://www.libo.ru/uploads/posts/2009-05/1242181247_geniy_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48680"/>
            <a:ext cx="2133253" cy="265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944832"/>
              </p:ext>
            </p:extLst>
          </p:nvPr>
        </p:nvGraphicFramePr>
        <p:xfrm>
          <a:off x="107504" y="3140968"/>
          <a:ext cx="8748463" cy="2304256"/>
        </p:xfrm>
        <a:graphic>
          <a:graphicData uri="http://schemas.openxmlformats.org/drawingml/2006/table">
            <a:tbl>
              <a:tblPr/>
              <a:tblGrid>
                <a:gridCol w="377904">
                  <a:extLst>
                    <a:ext uri="{9D8B030D-6E8A-4147-A177-3AD203B41FA5}">
                      <a16:colId xmlns:a16="http://schemas.microsoft.com/office/drawing/2014/main" xmlns="" val="4211785441"/>
                    </a:ext>
                  </a:extLst>
                </a:gridCol>
                <a:gridCol w="1051045">
                  <a:extLst>
                    <a:ext uri="{9D8B030D-6E8A-4147-A177-3AD203B41FA5}">
                      <a16:colId xmlns:a16="http://schemas.microsoft.com/office/drawing/2014/main" xmlns="" val="2869981644"/>
                    </a:ext>
                  </a:extLst>
                </a:gridCol>
                <a:gridCol w="732188">
                  <a:extLst>
                    <a:ext uri="{9D8B030D-6E8A-4147-A177-3AD203B41FA5}">
                      <a16:colId xmlns:a16="http://schemas.microsoft.com/office/drawing/2014/main" xmlns="" val="1092616739"/>
                    </a:ext>
                  </a:extLst>
                </a:gridCol>
                <a:gridCol w="1027425">
                  <a:extLst>
                    <a:ext uri="{9D8B030D-6E8A-4147-A177-3AD203B41FA5}">
                      <a16:colId xmlns:a16="http://schemas.microsoft.com/office/drawing/2014/main" xmlns="" val="3696234360"/>
                    </a:ext>
                  </a:extLst>
                </a:gridCol>
                <a:gridCol w="732188">
                  <a:extLst>
                    <a:ext uri="{9D8B030D-6E8A-4147-A177-3AD203B41FA5}">
                      <a16:colId xmlns:a16="http://schemas.microsoft.com/office/drawing/2014/main" xmlns="" val="801874347"/>
                    </a:ext>
                  </a:extLst>
                </a:gridCol>
                <a:gridCol w="590474">
                  <a:extLst>
                    <a:ext uri="{9D8B030D-6E8A-4147-A177-3AD203B41FA5}">
                      <a16:colId xmlns:a16="http://schemas.microsoft.com/office/drawing/2014/main" xmlns="" val="1434192442"/>
                    </a:ext>
                  </a:extLst>
                </a:gridCol>
                <a:gridCol w="413331">
                  <a:extLst>
                    <a:ext uri="{9D8B030D-6E8A-4147-A177-3AD203B41FA5}">
                      <a16:colId xmlns:a16="http://schemas.microsoft.com/office/drawing/2014/main" xmlns="" val="991896272"/>
                    </a:ext>
                  </a:extLst>
                </a:gridCol>
                <a:gridCol w="413331">
                  <a:extLst>
                    <a:ext uri="{9D8B030D-6E8A-4147-A177-3AD203B41FA5}">
                      <a16:colId xmlns:a16="http://schemas.microsoft.com/office/drawing/2014/main" xmlns="" val="760611192"/>
                    </a:ext>
                  </a:extLst>
                </a:gridCol>
                <a:gridCol w="377904">
                  <a:extLst>
                    <a:ext uri="{9D8B030D-6E8A-4147-A177-3AD203B41FA5}">
                      <a16:colId xmlns:a16="http://schemas.microsoft.com/office/drawing/2014/main" xmlns="" val="1622907807"/>
                    </a:ext>
                  </a:extLst>
                </a:gridCol>
                <a:gridCol w="413331">
                  <a:extLst>
                    <a:ext uri="{9D8B030D-6E8A-4147-A177-3AD203B41FA5}">
                      <a16:colId xmlns:a16="http://schemas.microsoft.com/office/drawing/2014/main" xmlns="" val="3852885628"/>
                    </a:ext>
                  </a:extLst>
                </a:gridCol>
                <a:gridCol w="342475">
                  <a:extLst>
                    <a:ext uri="{9D8B030D-6E8A-4147-A177-3AD203B41FA5}">
                      <a16:colId xmlns:a16="http://schemas.microsoft.com/office/drawing/2014/main" xmlns="" val="4224148073"/>
                    </a:ext>
                  </a:extLst>
                </a:gridCol>
                <a:gridCol w="269256">
                  <a:extLst>
                    <a:ext uri="{9D8B030D-6E8A-4147-A177-3AD203B41FA5}">
                      <a16:colId xmlns:a16="http://schemas.microsoft.com/office/drawing/2014/main" xmlns="" val="2359657221"/>
                    </a:ext>
                  </a:extLst>
                </a:gridCol>
                <a:gridCol w="531427">
                  <a:extLst>
                    <a:ext uri="{9D8B030D-6E8A-4147-A177-3AD203B41FA5}">
                      <a16:colId xmlns:a16="http://schemas.microsoft.com/office/drawing/2014/main" xmlns="" val="1156281246"/>
                    </a:ext>
                  </a:extLst>
                </a:gridCol>
                <a:gridCol w="586511">
                  <a:extLst>
                    <a:ext uri="{9D8B030D-6E8A-4147-A177-3AD203B41FA5}">
                      <a16:colId xmlns:a16="http://schemas.microsoft.com/office/drawing/2014/main" xmlns="" val="1191972507"/>
                    </a:ext>
                  </a:extLst>
                </a:gridCol>
                <a:gridCol w="889673">
                  <a:extLst>
                    <a:ext uri="{9D8B030D-6E8A-4147-A177-3AD203B41FA5}">
                      <a16:colId xmlns:a16="http://schemas.microsoft.com/office/drawing/2014/main" xmlns="" val="2999482637"/>
                    </a:ext>
                  </a:extLst>
                </a:gridCol>
              </a:tblGrid>
              <a:tr h="917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Фамилия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Отчество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Класс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балов по заданиям 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Итоговый балл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 (место)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диплома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026613"/>
                  </a:ext>
                </a:extLst>
              </a:tr>
              <a:tr h="529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2007620"/>
                  </a:ext>
                </a:extLst>
              </a:tr>
              <a:tr h="428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Синельников 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Никита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Андреевич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333-04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6387904"/>
                  </a:ext>
                </a:extLst>
              </a:tr>
              <a:tr h="428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Доманевский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Данил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Анатольевич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333-03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7" marR="6637" marT="66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637" marR="6637" marT="66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1581504"/>
                  </a:ext>
                </a:extLst>
              </a:tr>
            </a:tbl>
          </a:graphicData>
        </a:graphic>
      </p:graphicFrame>
      <p:pic>
        <p:nvPicPr>
          <p:cNvPr id="1026" name="Picture 2" descr="https://sun9-44.userapi.com/c848628/v848628524/13c5b0/8x-gcOouS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1477"/>
            <a:ext cx="280831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ruzaregion.ru/fotosnews/32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" y="79598"/>
            <a:ext cx="5040560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52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АПИНЫ ДОКУМЕНТЫ\_2of3QsfO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52450"/>
            <a:ext cx="76708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14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00506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Спасибо за внимание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10" descr="http://anyamashka.ru/_ph/33/2/3152880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2890292" cy="2364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827088" y="981075"/>
            <a:ext cx="7924800" cy="1143000"/>
          </a:xfrm>
        </p:spPr>
        <p:txBody>
          <a:bodyPr/>
          <a:lstStyle/>
          <a:p>
            <a:pPr eaLnBrk="1" hangingPunct="1"/>
            <a:r>
              <a:rPr lang="ru-RU" sz="3200" dirty="0" smtClean="0"/>
              <a:t>Школьная астрономия устроена почти также просто, как русский язык и литература!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708275"/>
            <a:ext cx="7993062" cy="372427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ru-RU" b="1" dirty="0" smtClean="0"/>
              <a:t>Слова – астрономические явления и объекты. Физические величины.</a:t>
            </a:r>
          </a:p>
          <a:p>
            <a:pPr eaLnBrk="1" hangingPunct="1">
              <a:spcBef>
                <a:spcPts val="0"/>
              </a:spcBef>
            </a:pPr>
            <a:r>
              <a:rPr lang="ru-RU" b="1" dirty="0" smtClean="0"/>
              <a:t>Предложения – законы.</a:t>
            </a:r>
          </a:p>
          <a:p>
            <a:pPr eaLnBrk="1" hangingPunct="1">
              <a:spcBef>
                <a:spcPts val="0"/>
              </a:spcBef>
            </a:pPr>
            <a:r>
              <a:rPr lang="ru-RU" b="1" dirty="0" smtClean="0"/>
              <a:t>Рассказ – фундаментальная теория</a:t>
            </a:r>
          </a:p>
          <a:p>
            <a:pPr eaLnBrk="1" hangingPunct="1">
              <a:spcBef>
                <a:spcPts val="0"/>
              </a:spcBef>
            </a:pPr>
            <a:r>
              <a:rPr lang="ru-RU" b="1" dirty="0" smtClean="0"/>
              <a:t>Книга – Великая Книга Природы - Астрономия (мировоззрение и метод познания)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sz="2000" b="1" dirty="0" smtClean="0"/>
              <a:t>Читаем книгу дважды: в 8 и 10 классах.</a:t>
            </a:r>
          </a:p>
        </p:txBody>
      </p:sp>
    </p:spTree>
    <p:extLst>
      <p:ext uri="{BB962C8B-B14F-4D97-AF65-F5344CB8AC3E}">
        <p14:creationId xmlns:p14="http://schemas.microsoft.com/office/powerpoint/2010/main" val="274282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AutoShape 2"/>
          <p:cNvSpPr>
            <a:spLocks noGrp="1" noChangeArrowheads="1"/>
          </p:cNvSpPr>
          <p:nvPr>
            <p:ph type="title"/>
          </p:nvPr>
        </p:nvSpPr>
        <p:spPr>
          <a:xfrm>
            <a:off x="1219200" y="260350"/>
            <a:ext cx="7924800" cy="1143000"/>
          </a:xfrm>
        </p:spPr>
        <p:txBody>
          <a:bodyPr/>
          <a:lstStyle/>
          <a:p>
            <a:pPr eaLnBrk="1" hangingPunct="1"/>
            <a:r>
              <a:rPr lang="ru-RU" sz="2400" i="1" smtClean="0"/>
              <a:t>«Формой, в которой существует истина, может быть лишь научная система ее».</a:t>
            </a:r>
            <a:br>
              <a:rPr lang="ru-RU" sz="2400" i="1" smtClean="0"/>
            </a:br>
            <a:r>
              <a:rPr lang="ru-RU" sz="2400" i="1" smtClean="0"/>
              <a:t>                                  Гегель</a:t>
            </a:r>
          </a:p>
        </p:txBody>
      </p:sp>
      <p:sp>
        <p:nvSpPr>
          <p:cNvPr id="2078" name="Text Box 37"/>
          <p:cNvSpPr txBox="1">
            <a:spLocks noChangeArrowheads="1"/>
          </p:cNvSpPr>
          <p:nvPr/>
        </p:nvSpPr>
        <p:spPr bwMode="auto">
          <a:xfrm>
            <a:off x="3666180" y="225702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3366"/>
                </a:solidFill>
              </a:rPr>
              <a:t>Астрономия</a:t>
            </a:r>
          </a:p>
        </p:txBody>
      </p:sp>
      <p:sp>
        <p:nvSpPr>
          <p:cNvPr id="2079" name="Text Box 39"/>
          <p:cNvSpPr txBox="1">
            <a:spLocks noChangeArrowheads="1"/>
          </p:cNvSpPr>
          <p:nvPr/>
        </p:nvSpPr>
        <p:spPr bwMode="auto">
          <a:xfrm>
            <a:off x="971600" y="1235415"/>
            <a:ext cx="78120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3366"/>
                </a:solidFill>
              </a:rPr>
              <a:t>Фундаментальная физическая теория – главная структурная единица школьного астрономического знания!</a:t>
            </a:r>
          </a:p>
        </p:txBody>
      </p:sp>
      <p:grpSp>
        <p:nvGrpSpPr>
          <p:cNvPr id="4" name="Organization Chart 9"/>
          <p:cNvGrpSpPr>
            <a:grpSpLocks/>
          </p:cNvGrpSpPr>
          <p:nvPr/>
        </p:nvGrpSpPr>
        <p:grpSpPr bwMode="auto">
          <a:xfrm>
            <a:off x="2635893" y="2653895"/>
            <a:ext cx="3767137" cy="3960813"/>
            <a:chOff x="1789" y="4018"/>
            <a:chExt cx="8045" cy="8460"/>
          </a:xfrm>
        </p:grpSpPr>
        <p:cxnSp>
          <p:nvCxnSpPr>
            <p:cNvPr id="1030" name="_s1030"/>
            <p:cNvCxnSpPr>
              <a:cxnSpLocks noChangeShapeType="1"/>
            </p:cNvCxnSpPr>
            <p:nvPr/>
          </p:nvCxnSpPr>
          <p:spPr bwMode="auto">
            <a:xfrm flipV="1">
              <a:off x="5694" y="7258"/>
              <a:ext cx="1890" cy="72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/>
            <p:cNvCxnSpPr>
              <a:cxnSpLocks noChangeShapeType="1"/>
              <a:stCxn id="16" idx="0"/>
              <a:endCxn id="15" idx="2"/>
            </p:cNvCxnSpPr>
            <p:nvPr/>
          </p:nvCxnSpPr>
          <p:spPr bwMode="auto">
            <a:xfrm rot="16200000">
              <a:off x="5785" y="11667"/>
              <a:ext cx="180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_s1032"/>
            <p:cNvCxnSpPr>
              <a:cxnSpLocks noChangeShapeType="1"/>
              <a:endCxn id="14" idx="2"/>
            </p:cNvCxnSpPr>
            <p:nvPr/>
          </p:nvCxnSpPr>
          <p:spPr bwMode="auto">
            <a:xfrm flipV="1">
              <a:off x="3881" y="10677"/>
              <a:ext cx="1981" cy="721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3" name="_s1033"/>
            <p:cNvCxnSpPr>
              <a:cxnSpLocks noChangeShapeType="1"/>
              <a:stCxn id="14" idx="0"/>
              <a:endCxn id="12" idx="2"/>
            </p:cNvCxnSpPr>
            <p:nvPr/>
          </p:nvCxnSpPr>
          <p:spPr bwMode="auto">
            <a:xfrm rot="16200000">
              <a:off x="5780" y="9861"/>
              <a:ext cx="177" cy="1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" name="_s1034"/>
            <p:cNvCxnSpPr>
              <a:cxnSpLocks noChangeShapeType="1"/>
            </p:cNvCxnSpPr>
            <p:nvPr/>
          </p:nvCxnSpPr>
          <p:spPr bwMode="auto">
            <a:xfrm rot="5400000" flipH="1">
              <a:off x="7314" y="7258"/>
              <a:ext cx="360" cy="2880"/>
            </a:xfrm>
            <a:prstGeom prst="bentConnector2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5" name="_s1035"/>
            <p:cNvCxnSpPr>
              <a:cxnSpLocks noChangeShapeType="1"/>
              <a:endCxn id="17" idx="2"/>
            </p:cNvCxnSpPr>
            <p:nvPr/>
          </p:nvCxnSpPr>
          <p:spPr bwMode="auto">
            <a:xfrm rot="5400000" flipH="1">
              <a:off x="5065" y="9509"/>
              <a:ext cx="1797" cy="178"/>
            </a:xfrm>
            <a:prstGeom prst="bentConnector3">
              <a:avLst>
                <a:gd name="adj1" fmla="val 1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6" name="_s1036"/>
            <p:cNvCxnSpPr>
              <a:cxnSpLocks noChangeShapeType="1"/>
            </p:cNvCxnSpPr>
            <p:nvPr/>
          </p:nvCxnSpPr>
          <p:spPr bwMode="auto">
            <a:xfrm rot="5400000" flipV="1">
              <a:off x="4344" y="7348"/>
              <a:ext cx="180" cy="2880"/>
            </a:xfrm>
            <a:prstGeom prst="bentConnector5">
              <a:avLst>
                <a:gd name="adj1" fmla="val -100000"/>
                <a:gd name="adj2" fmla="val 50000"/>
                <a:gd name="adj3" fmla="val -1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7" name="_s1037"/>
            <p:cNvCxnSpPr>
              <a:cxnSpLocks noChangeShapeType="1"/>
              <a:endCxn id="8" idx="2"/>
            </p:cNvCxnSpPr>
            <p:nvPr/>
          </p:nvCxnSpPr>
          <p:spPr bwMode="auto">
            <a:xfrm rot="5400000" flipH="1">
              <a:off x="3984" y="7618"/>
              <a:ext cx="990" cy="630"/>
            </a:xfrm>
            <a:prstGeom prst="bentConnector3">
              <a:avLst>
                <a:gd name="adj1" fmla="val 36361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8" name="_s1038"/>
            <p:cNvCxnSpPr>
              <a:cxnSpLocks noChangeShapeType="1"/>
              <a:endCxn id="5" idx="2"/>
            </p:cNvCxnSpPr>
            <p:nvPr/>
          </p:nvCxnSpPr>
          <p:spPr bwMode="auto">
            <a:xfrm rot="5400000" flipH="1" flipV="1">
              <a:off x="5760" y="4817"/>
              <a:ext cx="177" cy="2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9" name="_s1039"/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16200000">
              <a:off x="3933" y="4970"/>
              <a:ext cx="2157" cy="1698"/>
            </a:xfrm>
            <a:prstGeom prst="bentConnector3">
              <a:avLst>
                <a:gd name="adj1" fmla="val 1152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0" name="_s1040"/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16200000" flipV="1">
              <a:off x="5789" y="4811"/>
              <a:ext cx="165" cy="2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1" name="_s1041"/>
            <p:cNvCxnSpPr>
              <a:cxnSpLocks noChangeShapeType="1"/>
            </p:cNvCxnSpPr>
            <p:nvPr/>
          </p:nvCxnSpPr>
          <p:spPr bwMode="auto">
            <a:xfrm rot="5400000" flipH="1">
              <a:off x="5649" y="4963"/>
              <a:ext cx="2160" cy="1710"/>
            </a:xfrm>
            <a:prstGeom prst="bentConnector3">
              <a:avLst>
                <a:gd name="adj1" fmla="val 10708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_s1042"/>
            <p:cNvSpPr>
              <a:spLocks noChangeArrowheads="1"/>
            </p:cNvSpPr>
            <p:nvPr/>
          </p:nvSpPr>
          <p:spPr bwMode="auto">
            <a:xfrm>
              <a:off x="4490" y="4018"/>
              <a:ext cx="2739" cy="722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Наблюдения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_s1043"/>
            <p:cNvSpPr>
              <a:spLocks noChangeArrowheads="1"/>
            </p:cNvSpPr>
            <p:nvPr/>
          </p:nvSpPr>
          <p:spPr bwMode="auto">
            <a:xfrm>
              <a:off x="6774" y="6898"/>
              <a:ext cx="1620" cy="54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_s1044"/>
            <p:cNvSpPr>
              <a:spLocks noChangeArrowheads="1"/>
            </p:cNvSpPr>
            <p:nvPr/>
          </p:nvSpPr>
          <p:spPr bwMode="auto">
            <a:xfrm>
              <a:off x="4871" y="4905"/>
              <a:ext cx="2023" cy="793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100" b="1" dirty="0" smtClean="0">
                  <a:latin typeface="Arial" charset="0"/>
                </a:rPr>
                <a:t>Объекты и явления</a:t>
              </a:r>
              <a:endPara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_s1045"/>
            <p:cNvSpPr>
              <a:spLocks noChangeArrowheads="1"/>
            </p:cNvSpPr>
            <p:nvPr/>
          </p:nvSpPr>
          <p:spPr bwMode="auto">
            <a:xfrm>
              <a:off x="3354" y="6898"/>
              <a:ext cx="1620" cy="54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Модели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_s1047"/>
            <p:cNvSpPr>
              <a:spLocks noChangeArrowheads="1"/>
            </p:cNvSpPr>
            <p:nvPr/>
          </p:nvSpPr>
          <p:spPr bwMode="auto">
            <a:xfrm>
              <a:off x="4614" y="7798"/>
              <a:ext cx="2520" cy="9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ГЛАВНЫЕ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_s1048"/>
            <p:cNvSpPr>
              <a:spLocks noChangeArrowheads="1"/>
            </p:cNvSpPr>
            <p:nvPr/>
          </p:nvSpPr>
          <p:spPr bwMode="auto">
            <a:xfrm>
              <a:off x="1789" y="8158"/>
              <a:ext cx="2285" cy="719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Постулаты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_s1049"/>
            <p:cNvSpPr>
              <a:spLocks noChangeArrowheads="1"/>
            </p:cNvSpPr>
            <p:nvPr/>
          </p:nvSpPr>
          <p:spPr bwMode="auto">
            <a:xfrm>
              <a:off x="4434" y="9058"/>
              <a:ext cx="2880" cy="72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Формулы-следствия</a:t>
              </a:r>
              <a:endParaRPr kumimoji="0" lang="ru-RU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_s1050"/>
            <p:cNvSpPr>
              <a:spLocks noChangeArrowheads="1"/>
            </p:cNvSpPr>
            <p:nvPr/>
          </p:nvSpPr>
          <p:spPr bwMode="auto">
            <a:xfrm>
              <a:off x="7854" y="8158"/>
              <a:ext cx="1980" cy="72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Константы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_s1051"/>
            <p:cNvSpPr>
              <a:spLocks noChangeArrowheads="1"/>
            </p:cNvSpPr>
            <p:nvPr/>
          </p:nvSpPr>
          <p:spPr bwMode="auto">
            <a:xfrm>
              <a:off x="3614" y="9956"/>
              <a:ext cx="4495" cy="721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   Подтверждение</a:t>
              </a:r>
              <a:r>
                <a:rPr kumimoji="0" lang="ru-RU" sz="8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при наблюдениях</a:t>
              </a:r>
              <a:endPara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_s1052"/>
            <p:cNvSpPr>
              <a:spLocks noChangeArrowheads="1"/>
            </p:cNvSpPr>
            <p:nvPr/>
          </p:nvSpPr>
          <p:spPr bwMode="auto">
            <a:xfrm>
              <a:off x="3894" y="10858"/>
              <a:ext cx="3960" cy="72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Границы применимости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_s1053"/>
            <p:cNvSpPr>
              <a:spLocks noChangeArrowheads="1"/>
            </p:cNvSpPr>
            <p:nvPr/>
          </p:nvSpPr>
          <p:spPr bwMode="auto">
            <a:xfrm>
              <a:off x="3894" y="11758"/>
              <a:ext cx="3960" cy="72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Практические применения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_s1054"/>
            <p:cNvSpPr>
              <a:spLocks noChangeArrowheads="1"/>
            </p:cNvSpPr>
            <p:nvPr/>
          </p:nvSpPr>
          <p:spPr bwMode="auto">
            <a:xfrm>
              <a:off x="4615" y="7650"/>
              <a:ext cx="2517" cy="104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ГЛАВНЫЕ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ЗАКОНЫ</a:t>
              </a:r>
              <a:endPara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_s1044"/>
            <p:cNvSpPr>
              <a:spLocks noChangeArrowheads="1"/>
            </p:cNvSpPr>
            <p:nvPr/>
          </p:nvSpPr>
          <p:spPr bwMode="auto">
            <a:xfrm>
              <a:off x="4858" y="5805"/>
              <a:ext cx="2036" cy="646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7214" tIns="33607" rIns="67214" bIns="33607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100" b="1" dirty="0" smtClean="0">
                  <a:latin typeface="Arial" charset="0"/>
                </a:rPr>
                <a:t>Величины</a:t>
              </a:r>
              <a:endPara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2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755650" y="908720"/>
            <a:ext cx="7200726" cy="866105"/>
          </a:xfrm>
        </p:spPr>
        <p:txBody>
          <a:bodyPr/>
          <a:lstStyle/>
          <a:p>
            <a:pPr algn="just" eaLnBrk="1" hangingPunct="1"/>
            <a:r>
              <a:rPr lang="ru-RU" sz="2400" dirty="0" smtClean="0"/>
              <a:t>Примерные планы уроков (печатные и электронные версии – учебник астрономии).</a:t>
            </a:r>
          </a:p>
        </p:txBody>
      </p:sp>
      <p:pic>
        <p:nvPicPr>
          <p:cNvPr id="819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2420938"/>
            <a:ext cx="4965700" cy="3724275"/>
          </a:xfrm>
          <a:noFill/>
        </p:spPr>
      </p:pic>
    </p:spTree>
    <p:extLst>
      <p:ext uri="{BB962C8B-B14F-4D97-AF65-F5344CB8AC3E}">
        <p14:creationId xmlns:p14="http://schemas.microsoft.com/office/powerpoint/2010/main" val="8723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ИЗУЧЕНИЯ АСТРОНОМИИ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62200"/>
            <a:ext cx="7848600" cy="3724275"/>
          </a:xfrm>
        </p:spPr>
        <p:txBody>
          <a:bodyPr/>
          <a:lstStyle/>
          <a:p>
            <a:r>
              <a:rPr lang="ru-RU" sz="2000" b="1" dirty="0" smtClean="0"/>
              <a:t>АСТРОМЕТРИЯ</a:t>
            </a:r>
          </a:p>
          <a:p>
            <a:r>
              <a:rPr lang="ru-RU" sz="2000" b="1" dirty="0"/>
              <a:t>СТРОЕНИЕ </a:t>
            </a:r>
            <a:r>
              <a:rPr lang="ru-RU" sz="2000" b="1" dirty="0" smtClean="0"/>
              <a:t>ВСЕЛЕННОЙ </a:t>
            </a:r>
            <a:r>
              <a:rPr lang="ru-RU" sz="1200" b="1" dirty="0" smtClean="0"/>
              <a:t> </a:t>
            </a:r>
            <a:r>
              <a:rPr lang="ru-RU" sz="2000" b="1" dirty="0" smtClean="0"/>
              <a:t>(</a:t>
            </a:r>
            <a:r>
              <a:rPr lang="ru-RU" sz="2000" b="1" dirty="0"/>
              <a:t>О</a:t>
            </a:r>
            <a:r>
              <a:rPr lang="ru-RU" sz="1400" b="1" dirty="0" smtClean="0"/>
              <a:t>Т </a:t>
            </a:r>
            <a:r>
              <a:rPr lang="ru-RU" sz="1400" b="1" dirty="0"/>
              <a:t>КВАРКА ДО ПЛАНЕТНОЙ СИСТЕМЫ</a:t>
            </a:r>
            <a:r>
              <a:rPr lang="ru-RU" sz="2000" b="1" dirty="0" smtClean="0"/>
              <a:t>).</a:t>
            </a:r>
            <a:endParaRPr lang="ru-RU" sz="2000" dirty="0" smtClean="0"/>
          </a:p>
          <a:p>
            <a:r>
              <a:rPr lang="ru-RU" sz="2000" b="1" dirty="0"/>
              <a:t>СТРОЕНИЕ ВСЕЛЕННОЙ </a:t>
            </a:r>
            <a:r>
              <a:rPr lang="ru-RU" b="1" dirty="0"/>
              <a:t>(</a:t>
            </a:r>
            <a:r>
              <a:rPr lang="ru-RU" sz="2000" b="1" dirty="0" smtClean="0"/>
              <a:t>Звезды</a:t>
            </a:r>
            <a:r>
              <a:rPr lang="ru-RU" b="1" dirty="0" smtClean="0"/>
              <a:t>)</a:t>
            </a:r>
          </a:p>
          <a:p>
            <a:r>
              <a:rPr lang="ru-RU" sz="2000" b="1" dirty="0"/>
              <a:t>СТРОЕНИЕ </a:t>
            </a:r>
            <a:r>
              <a:rPr lang="ru-RU" sz="2000" b="1" dirty="0" smtClean="0"/>
              <a:t>ВСЛЕННОЙ</a:t>
            </a:r>
            <a:r>
              <a:rPr lang="ru-RU" sz="2000" dirty="0"/>
              <a:t> </a:t>
            </a:r>
            <a:r>
              <a:rPr lang="ru-RU" b="1" dirty="0" smtClean="0"/>
              <a:t>(</a:t>
            </a:r>
            <a:r>
              <a:rPr lang="ru-RU" sz="2000" b="1" dirty="0" smtClean="0"/>
              <a:t>Д</a:t>
            </a:r>
            <a:r>
              <a:rPr lang="ru-RU" sz="1600" b="1" dirty="0" smtClean="0"/>
              <a:t>ВОЙНЫЕ </a:t>
            </a:r>
            <a:r>
              <a:rPr lang="ru-RU" sz="1600" b="1" dirty="0"/>
              <a:t>И ПЕРЕМЕННЫЕ ЗВЕЗДЫ</a:t>
            </a:r>
            <a:r>
              <a:rPr lang="ru-RU" b="1" dirty="0" smtClean="0"/>
              <a:t>).</a:t>
            </a:r>
          </a:p>
          <a:p>
            <a:r>
              <a:rPr lang="ru-RU" sz="2000" b="1" dirty="0" smtClean="0"/>
              <a:t>СТРОЕНИЕ </a:t>
            </a:r>
            <a:r>
              <a:rPr lang="ru-RU" sz="2000" b="1" dirty="0"/>
              <a:t>ВСЕЛЕННОЙ </a:t>
            </a:r>
            <a:r>
              <a:rPr lang="ru-RU" b="1" dirty="0"/>
              <a:t>(</a:t>
            </a:r>
            <a:r>
              <a:rPr lang="ru-RU" sz="2000" b="1" dirty="0" smtClean="0"/>
              <a:t>Галактики</a:t>
            </a:r>
            <a:r>
              <a:rPr lang="ru-RU" b="1" dirty="0" smtClean="0"/>
              <a:t>).</a:t>
            </a:r>
          </a:p>
          <a:p>
            <a:r>
              <a:rPr lang="ru-RU" sz="2000" b="1" dirty="0" smtClean="0"/>
              <a:t>БОЛЬШОЙ </a:t>
            </a:r>
            <a:r>
              <a:rPr lang="ru-RU" sz="2000" b="1" dirty="0"/>
              <a:t>ВЗРЫВ И </a:t>
            </a:r>
            <a:r>
              <a:rPr lang="ru-RU" sz="2000" b="1" dirty="0" smtClean="0"/>
              <a:t>КОСМОЛОГИЯ.</a:t>
            </a:r>
          </a:p>
          <a:p>
            <a:r>
              <a:rPr lang="ru-RU" sz="2000" b="1" dirty="0"/>
              <a:t>ЭВОЛЮЦИЯ </a:t>
            </a:r>
            <a:r>
              <a:rPr lang="ru-RU" sz="2000" b="1" dirty="0" smtClean="0"/>
              <a:t>ЗВЁЗД (Звездная эра).</a:t>
            </a:r>
            <a:endParaRPr lang="ru-RU" sz="2000" dirty="0"/>
          </a:p>
          <a:p>
            <a:r>
              <a:rPr lang="ru-RU" sz="2000" b="1" dirty="0"/>
              <a:t>ОБЩИЕ СВЕДЕНИЯ О </a:t>
            </a:r>
            <a:r>
              <a:rPr lang="ru-RU" sz="2000" b="1" dirty="0" smtClean="0"/>
              <a:t>СОЛНЦЕ (Земля, Луна, планеты, малые тела Солнечной системы).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64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AutoShape 31"/>
          <p:cNvSpPr>
            <a:spLocks noGrp="1" noChangeArrowheads="1"/>
          </p:cNvSpPr>
          <p:nvPr>
            <p:ph type="title"/>
          </p:nvPr>
        </p:nvSpPr>
        <p:spPr>
          <a:xfrm>
            <a:off x="656742" y="1052736"/>
            <a:ext cx="7924800" cy="782638"/>
          </a:xfrm>
        </p:spPr>
        <p:txBody>
          <a:bodyPr/>
          <a:lstStyle/>
          <a:p>
            <a:pPr eaLnBrk="1" hangingPunct="1"/>
            <a:r>
              <a:rPr lang="ru-RU" sz="4000" dirty="0" smtClean="0"/>
              <a:t>План изучения позволяет:</a:t>
            </a:r>
          </a:p>
        </p:txBody>
      </p:sp>
      <p:sp>
        <p:nvSpPr>
          <p:cNvPr id="3102" name="Text Box 33"/>
          <p:cNvSpPr txBox="1">
            <a:spLocks noChangeArrowheads="1"/>
          </p:cNvSpPr>
          <p:nvPr/>
        </p:nvSpPr>
        <p:spPr bwMode="auto">
          <a:xfrm>
            <a:off x="539552" y="2276872"/>
            <a:ext cx="8494873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3200" b="1" dirty="0" smtClean="0">
                <a:solidFill>
                  <a:srgbClr val="003366"/>
                </a:solidFill>
              </a:rPr>
              <a:t>Систематизировать учебный материал;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3200" b="1" dirty="0" smtClean="0">
                <a:solidFill>
                  <a:srgbClr val="003366"/>
                </a:solidFill>
              </a:rPr>
              <a:t>Выделить главное астрономическое знание;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3200" b="1" dirty="0" smtClean="0">
                <a:solidFill>
                  <a:srgbClr val="003366"/>
                </a:solidFill>
              </a:rPr>
              <a:t>Овладеть научным методом познания;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3200" b="1" dirty="0" smtClean="0">
                <a:solidFill>
                  <a:srgbClr val="003366"/>
                </a:solidFill>
              </a:rPr>
              <a:t>Применять полученное знание;</a:t>
            </a:r>
          </a:p>
          <a:p>
            <a:pPr indent="-254000" eaLnBrk="1" fontAlgn="base" hangingPunct="1">
              <a:spcAft>
                <a:spcPct val="0"/>
              </a:spcAft>
              <a:buFontTx/>
              <a:buChar char="•"/>
            </a:pPr>
            <a:r>
              <a:rPr lang="ru-RU" sz="3200" b="1" dirty="0" smtClean="0">
                <a:solidFill>
                  <a:srgbClr val="003366"/>
                </a:solidFill>
              </a:rPr>
              <a:t>Воспитать уважение к научному знанию.</a:t>
            </a:r>
          </a:p>
        </p:txBody>
      </p:sp>
    </p:spTree>
    <p:extLst>
      <p:ext uri="{BB962C8B-B14F-4D97-AF65-F5344CB8AC3E}">
        <p14:creationId xmlns:p14="http://schemas.microsoft.com/office/powerpoint/2010/main" val="16608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>
          <a:xfrm>
            <a:off x="1475569" y="764704"/>
            <a:ext cx="6840760" cy="114086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ru-RU" sz="3200" dirty="0" smtClean="0">
                <a:solidFill>
                  <a:srgbClr val="080808"/>
                </a:solidFill>
              </a:rPr>
              <a:t>Система качественных задач</a:t>
            </a:r>
            <a:br>
              <a:rPr lang="ru-RU" sz="3200" dirty="0" smtClean="0">
                <a:solidFill>
                  <a:srgbClr val="080808"/>
                </a:solidFill>
              </a:rPr>
            </a:br>
            <a:r>
              <a:rPr lang="ru-RU" sz="3200" dirty="0" smtClean="0">
                <a:solidFill>
                  <a:srgbClr val="080808"/>
                </a:solidFill>
              </a:rPr>
              <a:t>              </a:t>
            </a:r>
            <a:r>
              <a:rPr lang="ru-RU" sz="2400" dirty="0" smtClean="0">
                <a:solidFill>
                  <a:srgbClr val="080808"/>
                </a:solidFill>
              </a:rPr>
              <a:t>(творческих задач)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31" y="2348880"/>
            <a:ext cx="7920037" cy="4032448"/>
          </a:xfrm>
        </p:spPr>
        <p:txBody>
          <a:bodyPr/>
          <a:lstStyle/>
          <a:p>
            <a:pPr lvl="0" algn="just"/>
            <a:r>
              <a:rPr lang="ru-RU" sz="1800" b="1" dirty="0" smtClean="0"/>
              <a:t>В </a:t>
            </a:r>
            <a:r>
              <a:rPr lang="ru-RU" sz="1800" b="1" dirty="0"/>
              <a:t>какое время года Земля быстрее движется по своей орбите вокруг Солнца?</a:t>
            </a:r>
          </a:p>
          <a:p>
            <a:pPr lvl="0" algn="just"/>
            <a:r>
              <a:rPr lang="ru-RU" sz="1800" b="1" dirty="0" smtClean="0"/>
              <a:t>Планета </a:t>
            </a:r>
            <a:r>
              <a:rPr lang="ru-RU" sz="1800" b="1" dirty="0"/>
              <a:t>видна на угловом расстоянии 60</a:t>
            </a:r>
            <a:r>
              <a:rPr lang="ru-RU" sz="1800" b="1" baseline="30000" dirty="0"/>
              <a:t>0</a:t>
            </a:r>
            <a:r>
              <a:rPr lang="ru-RU" sz="1800" b="1" dirty="0"/>
              <a:t> от Солнца. Внешняя это планета или внутренняя? </a:t>
            </a:r>
          </a:p>
          <a:p>
            <a:pPr lvl="0" algn="just"/>
            <a:r>
              <a:rPr lang="ru-RU" sz="1800" b="1" dirty="0" smtClean="0"/>
              <a:t>Во </a:t>
            </a:r>
            <a:r>
              <a:rPr lang="ru-RU" sz="1800" b="1" dirty="0"/>
              <a:t>время каких конфигураций хорошо видны внутренние и, во время каких - внешние планеты?</a:t>
            </a:r>
          </a:p>
          <a:p>
            <a:pPr lvl="0" algn="just"/>
            <a:r>
              <a:rPr lang="ru-RU" sz="1800" b="1" dirty="0" smtClean="0"/>
              <a:t>Через </a:t>
            </a:r>
            <a:r>
              <a:rPr lang="ru-RU" sz="1800" b="1" dirty="0"/>
              <a:t>какой промежуток времени повторяются моменты максимальной удаленности Венеры от Земли, если ее звездный период равен 224,70 </a:t>
            </a:r>
            <a:r>
              <a:rPr lang="ru-RU" sz="1800" b="1" dirty="0" err="1"/>
              <a:t>сут</a:t>
            </a:r>
            <a:r>
              <a:rPr lang="ru-RU" sz="1800" b="1" dirty="0" smtClean="0"/>
              <a:t>?</a:t>
            </a:r>
          </a:p>
          <a:p>
            <a:pPr algn="just"/>
            <a:r>
              <a:rPr lang="ru-RU" sz="1800" b="1" dirty="0" smtClean="0"/>
              <a:t>Отношение </a:t>
            </a:r>
            <a:r>
              <a:rPr lang="ru-RU" sz="1800" b="1" dirty="0"/>
              <a:t>квадратов периодов обращения двух астероидов вокруг Солнца равно 64.  Во сколько раз большая полуось орбиты одного астероида меньше большой полуоси другого астероида?</a:t>
            </a:r>
          </a:p>
          <a:p>
            <a:pPr lvl="0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37828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25000"/>
              </a:lnSpc>
              <a:spcBef>
                <a:spcPct val="20000"/>
              </a:spcBef>
            </a:pPr>
            <a:r>
              <a:rPr lang="ru-RU" sz="4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Вопросы для 8 класса: 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68052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5000"/>
              </a:lnSpc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 algn="just"/>
            <a:r>
              <a:rPr lang="ru-RU" sz="3800" b="1" dirty="0"/>
              <a:t>В какой стороне неба находится звезда, если ее горизонтальные координаты: h = 53</a:t>
            </a:r>
            <a:r>
              <a:rPr lang="ru-RU" sz="3800" b="1" baseline="30000" dirty="0"/>
              <a:t>0</a:t>
            </a:r>
            <a:r>
              <a:rPr lang="ru-RU" sz="3800" b="1" dirty="0"/>
              <a:t>; А = 270</a:t>
            </a:r>
            <a:r>
              <a:rPr lang="ru-RU" sz="3800" b="1" baseline="30000" dirty="0"/>
              <a:t>0</a:t>
            </a:r>
            <a:r>
              <a:rPr lang="ru-RU" sz="3800" b="1" dirty="0"/>
              <a:t>. Каково ее зенитное расстояние?  </a:t>
            </a:r>
          </a:p>
          <a:p>
            <a:pPr algn="just"/>
            <a:r>
              <a:rPr lang="ru-RU" sz="3800" b="1" dirty="0" smtClean="0"/>
              <a:t>Есть </a:t>
            </a:r>
            <a:r>
              <a:rPr lang="ru-RU" sz="3800" b="1" dirty="0"/>
              <a:t>ли различие между северным полюсом мира и точкой Севера? </a:t>
            </a:r>
          </a:p>
          <a:p>
            <a:pPr lvl="0" algn="just"/>
            <a:r>
              <a:rPr lang="ru-RU" sz="3800" b="1" dirty="0" smtClean="0"/>
              <a:t>Чем </a:t>
            </a:r>
            <a:r>
              <a:rPr lang="ru-RU" sz="3800" b="1" dirty="0"/>
              <a:t>обусловлено и каковы особенности изменения вида звездного неба в течение суток?</a:t>
            </a:r>
          </a:p>
          <a:p>
            <a:pPr lvl="0" algn="just"/>
            <a:r>
              <a:rPr lang="ru-RU" sz="3800" b="1" dirty="0"/>
              <a:t>На какой широте Земли можно увидеть: а) звезды только одной полусферы (северной или южной); б) все звезды небесной сферы? </a:t>
            </a:r>
          </a:p>
          <a:p>
            <a:pPr algn="just"/>
            <a:r>
              <a:rPr lang="ru-RU" sz="3800" b="1" dirty="0"/>
              <a:t>Если бы мы могли звезду 4-ой звездной величины приблизить вдвое, то во сколько раз и насколько звездных величин возрос бы ее блеск</a:t>
            </a:r>
            <a:r>
              <a:rPr lang="ru-RU" sz="3800" b="1" dirty="0" smtClean="0"/>
              <a:t>?</a:t>
            </a:r>
            <a:endParaRPr lang="ru-RU" sz="3800" b="1" dirty="0"/>
          </a:p>
        </p:txBody>
      </p:sp>
    </p:spTree>
    <p:extLst>
      <p:ext uri="{BB962C8B-B14F-4D97-AF65-F5344CB8AC3E}">
        <p14:creationId xmlns:p14="http://schemas.microsoft.com/office/powerpoint/2010/main" val="2480123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Капсулы">
  <a:themeElements>
    <a:clrScheme name="1_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1_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1663</Words>
  <Application>Microsoft Office PowerPoint</Application>
  <PresentationFormat>Экран (4:3)</PresentationFormat>
  <Paragraphs>176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Тема Office</vt:lpstr>
      <vt:lpstr>1_Капсулы</vt:lpstr>
      <vt:lpstr>2_Капсулы</vt:lpstr>
      <vt:lpstr>3_Капсулы</vt:lpstr>
      <vt:lpstr>4_Капсулы</vt:lpstr>
      <vt:lpstr>5_Капсулы</vt:lpstr>
      <vt:lpstr>7_Капсулы</vt:lpstr>
      <vt:lpstr>8_Капсулы</vt:lpstr>
      <vt:lpstr>1_Тема Office</vt:lpstr>
      <vt:lpstr>2_Тема Office</vt:lpstr>
      <vt:lpstr>3_Тема Office</vt:lpstr>
      <vt:lpstr>«Формирование ключевых  компетенций учащихся на уроках астрономии". </vt:lpstr>
      <vt:lpstr>Презентация PowerPoint</vt:lpstr>
      <vt:lpstr>Школьная астрономия устроена почти также просто, как русский язык и литература!</vt:lpstr>
      <vt:lpstr>«Формой, в которой существует истина, может быть лишь научная система ее».                                   Гегель</vt:lpstr>
      <vt:lpstr>Примерные планы уроков (печатные и электронные версии – учебник астрономии).</vt:lpstr>
      <vt:lpstr>ПЛАН ИЗУЧЕНИЯ АСТРОНОМИИ</vt:lpstr>
      <vt:lpstr>План изучения позволяет:</vt:lpstr>
      <vt:lpstr>Система качественных задач               (творческих задач)</vt:lpstr>
      <vt:lpstr>Вопросы для 8 класса: </vt:lpstr>
      <vt:lpstr>ОЦЕНКА РЕШЕНИЯ ТВОРЧЕСКИХ (качественных) ЗАДАЧ</vt:lpstr>
      <vt:lpstr>Система задач:</vt:lpstr>
      <vt:lpstr>Задачи (8-9 класс): </vt:lpstr>
      <vt:lpstr>ОЦЕНКА ПРИ РЕШЕНИИ ЗАДАЧ</vt:lpstr>
      <vt:lpstr>При помощи подвижной карты звёздного неба ты можешь:</vt:lpstr>
      <vt:lpstr>Вопросы:</vt:lpstr>
      <vt:lpstr> Исследования для 8-9 класса</vt:lpstr>
      <vt:lpstr>ОЦЕНКА ПРИ ВЫПОЛНЕНИИ НАБЛЮДЕНИЙ</vt:lpstr>
      <vt:lpstr>ИТОГОВАЯ КОНТРОЛЬНАЯ РАБОТА Вариант_6</vt:lpstr>
      <vt:lpstr>Оценка при выполнении контрольной работы.</vt:lpstr>
      <vt:lpstr>Презентация PowerPoint</vt:lpstr>
      <vt:lpstr>Презентация PowerPoint</vt:lpstr>
      <vt:lpstr>Законы астрономического сообщества</vt:lpstr>
      <vt:lpstr>Синельников Никита (в центре) - призер (серебро) XXIV Международной астрономической олимпиады (Пьятра-Нямц, Румыния).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 новый образовательный  результат?</dc:title>
  <dc:creator>Алла</dc:creator>
  <cp:lastModifiedBy>Найдин</cp:lastModifiedBy>
  <cp:revision>131</cp:revision>
  <cp:lastPrinted>2019-12-03T13:16:49Z</cp:lastPrinted>
  <dcterms:created xsi:type="dcterms:W3CDTF">2012-10-21T09:47:41Z</dcterms:created>
  <dcterms:modified xsi:type="dcterms:W3CDTF">2021-02-14T04:43:06Z</dcterms:modified>
</cp:coreProperties>
</file>